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31" r:id="rId2"/>
    <p:sldId id="332" r:id="rId3"/>
    <p:sldId id="335" r:id="rId4"/>
    <p:sldId id="333" r:id="rId5"/>
    <p:sldId id="334" r:id="rId6"/>
    <p:sldId id="336" r:id="rId7"/>
    <p:sldId id="337" r:id="rId8"/>
    <p:sldId id="338" r:id="rId9"/>
    <p:sldId id="343" r:id="rId10"/>
    <p:sldId id="339" r:id="rId11"/>
    <p:sldId id="340" r:id="rId12"/>
    <p:sldId id="341" r:id="rId13"/>
    <p:sldId id="342" r:id="rId14"/>
    <p:sldId id="318" r:id="rId15"/>
    <p:sldId id="320"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1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soyuztechnologies/LamResearchS4HANA/blob/master/RAP/Day%2025/01_Data%20Model/02_Agency.t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25</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t>
            </a:r>
            <a:r>
              <a:rPr lang="en-US" sz="1800" dirty="0" smtClean="0"/>
              <a:t>Agency </a:t>
            </a:r>
            <a:r>
              <a:rPr lang="en-US" sz="1800" dirty="0"/>
              <a:t>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a:t>
            </a:r>
            <a:r>
              <a:rPr lang="en-US" sz="1800" dirty="0" smtClean="0"/>
              <a:t>Entity </a:t>
            </a:r>
            <a:r>
              <a:rPr lang="en-US" sz="1800" dirty="0"/>
              <a:t>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“ZI_TRAVEL_U_SD_XX”</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1557908" y="3212976"/>
            <a:ext cx="8428457" cy="2797829"/>
          </a:xfrm>
          <a:prstGeom prst="rect">
            <a:avLst/>
          </a:prstGeom>
        </p:spPr>
      </p:pic>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Create OData Service ( Business Service )</a:t>
            </a:r>
            <a:endParaRPr lang="en-US" dirty="0">
              <a:latin typeface="Cooper Black" panose="0208090404030B020404" pitchFamily="18" charset="0"/>
            </a:endParaRPr>
          </a:p>
        </p:txBody>
      </p:sp>
    </p:spTree>
    <p:extLst>
      <p:ext uri="{BB962C8B-B14F-4D97-AF65-F5344CB8AC3E}">
        <p14:creationId xmlns:p14="http://schemas.microsoft.com/office/powerpoint/2010/main" val="216395681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36712"/>
            <a:ext cx="10381514" cy="923330"/>
          </a:xfrm>
          <a:prstGeom prst="rect">
            <a:avLst/>
          </a:prstGeom>
        </p:spPr>
        <p:txBody>
          <a:bodyPr wrap="square">
            <a:spAutoFit/>
          </a:bodyPr>
          <a:lstStyle/>
          <a:p>
            <a:r>
              <a:rPr lang="en-US" sz="1800" dirty="0">
                <a:solidFill>
                  <a:schemeClr val="bg1"/>
                </a:solidFill>
              </a:rPr>
              <a:t>The business service binding (short form: service binding) is an ABAP Repository object used to bind a service definition to a client-server communication protocol such as OData. Like any other repository object, the </a:t>
            </a:r>
            <a:r>
              <a:rPr lang="en-US" sz="1800" dirty="0"/>
              <a:t>service</a:t>
            </a:r>
            <a:r>
              <a:rPr lang="en-US" sz="1800" dirty="0">
                <a:solidFill>
                  <a:schemeClr val="bg1"/>
                </a:solidFill>
              </a:rPr>
              <a:t> binding uses the proven infrastructure of the ABAP Workbench, including the transport functionality.</a:t>
            </a:r>
          </a:p>
        </p:txBody>
      </p:sp>
      <p:pic>
        <p:nvPicPr>
          <p:cNvPr id="3" name="Picture 2"/>
          <p:cNvPicPr>
            <a:picLocks noChangeAspect="1"/>
          </p:cNvPicPr>
          <p:nvPr/>
        </p:nvPicPr>
        <p:blipFill>
          <a:blip r:embed="rId3"/>
          <a:stretch>
            <a:fillRect/>
          </a:stretch>
        </p:blipFill>
        <p:spPr>
          <a:xfrm>
            <a:off x="1906624" y="1836008"/>
            <a:ext cx="8424936" cy="4636161"/>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Service Binding ( Business Service )</a:t>
            </a:r>
            <a:endParaRPr lang="en-US" dirty="0">
              <a:latin typeface="Cooper Black" panose="0208090404030B020404" pitchFamily="18" charset="0"/>
            </a:endParaRPr>
          </a:p>
        </p:txBody>
      </p:sp>
      <p:sp>
        <p:nvSpPr>
          <p:cNvPr id="9" name="Rectangle 8"/>
          <p:cNvSpPr/>
          <p:nvPr/>
        </p:nvSpPr>
        <p:spPr>
          <a:xfrm>
            <a:off x="609441" y="798612"/>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p>
        </p:txBody>
      </p:sp>
    </p:spTree>
    <p:extLst>
      <p:ext uri="{BB962C8B-B14F-4D97-AF65-F5344CB8AC3E}">
        <p14:creationId xmlns:p14="http://schemas.microsoft.com/office/powerpoint/2010/main" val="43014215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3880503" y="2598003"/>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rPr>
              <a:t>End of Day </a:t>
            </a:r>
            <a:r>
              <a:rPr kumimoji="0" lang="en-IN" sz="4800" b="1" i="0" u="none" strike="noStrike" kern="1200" cap="none" spc="100" normalizeH="0" baseline="0" noProof="0" dirty="0" smtClean="0">
                <a:ln>
                  <a:noFill/>
                </a:ln>
                <a:effectLst/>
                <a:uLnTx/>
                <a:uFillTx/>
                <a:latin typeface="Arial" panose="020B0604020202020204" pitchFamily="34" charset="0"/>
                <a:cs typeface="Arial" panose="020B0604020202020204" pitchFamily="34" charset="0"/>
              </a:rPr>
              <a:t>2</a:t>
            </a:r>
            <a:r>
              <a:rPr lang="en-IN" sz="4800" b="1" spc="100" noProof="0" dirty="0">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tx1"/>
                </a:solidFill>
                <a:latin typeface="Calibri" panose="020F0502020204030204"/>
              </a:rPr>
              <a:t>Trainer: Anubhav Oberoy</a:t>
            </a:r>
            <a:endParaRPr lang="en-US" sz="1400" b="1" dirty="0">
              <a:solidFill>
                <a:schemeClr val="tx1"/>
              </a:solidFill>
              <a:latin typeface="Calibri" panose="020F0502020204030204"/>
            </a:endParaRPr>
          </a:p>
        </p:txBody>
      </p:sp>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25</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695182" y="901545"/>
            <a:ext cx="7962085" cy="3168944"/>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Evolution of ABAP Programming </a:t>
            </a:r>
            <a:r>
              <a:rPr lang="en-IN" sz="1999" dirty="0" smtClean="0">
                <a:solidFill>
                  <a:schemeClr val="bg1"/>
                </a:solidFill>
              </a:rPr>
              <a:t>Model</a:t>
            </a:r>
          </a:p>
          <a:p>
            <a:pPr marL="133234" indent="-285664">
              <a:buFont typeface="Arial" panose="020B0604020202020204" pitchFamily="34" charset="0"/>
              <a:buChar char="•"/>
            </a:pPr>
            <a:r>
              <a:rPr lang="en-IN" sz="1999" dirty="0">
                <a:solidFill>
                  <a:schemeClr val="bg1"/>
                </a:solidFill>
              </a:rPr>
              <a:t>W</a:t>
            </a:r>
            <a:r>
              <a:rPr lang="en-IN" sz="1999" dirty="0" smtClean="0">
                <a:solidFill>
                  <a:schemeClr val="bg1"/>
                </a:solidFill>
              </a:rPr>
              <a:t>hat </a:t>
            </a:r>
            <a:r>
              <a:rPr lang="en-IN" sz="1999" dirty="0">
                <a:solidFill>
                  <a:schemeClr val="bg1"/>
                </a:solidFill>
              </a:rPr>
              <a:t>is RAP (Restful Application </a:t>
            </a:r>
            <a:r>
              <a:rPr lang="en-IN" sz="1999" dirty="0" smtClean="0">
                <a:solidFill>
                  <a:schemeClr val="bg1"/>
                </a:solidFill>
              </a:rPr>
              <a:t>Programming)</a:t>
            </a:r>
            <a:endParaRPr lang="en-IN" sz="1999" dirty="0">
              <a:solidFill>
                <a:schemeClr val="bg1"/>
              </a:solidFill>
            </a:endParaRPr>
          </a:p>
          <a:p>
            <a:pPr marL="133234" indent="-285664">
              <a:buFont typeface="Arial" panose="020B0604020202020204" pitchFamily="34" charset="0"/>
              <a:buChar char="•"/>
            </a:pPr>
            <a:r>
              <a:rPr lang="en-IN" sz="1999" dirty="0">
                <a:solidFill>
                  <a:schemeClr val="bg1"/>
                </a:solidFill>
              </a:rPr>
              <a:t>Flow of Restful Application Programming </a:t>
            </a:r>
          </a:p>
          <a:p>
            <a:pPr marL="133234" indent="-285664">
              <a:buFont typeface="Arial" panose="020B0604020202020204" pitchFamily="34" charset="0"/>
              <a:buChar char="•"/>
            </a:pPr>
            <a:r>
              <a:rPr lang="en-IN" sz="1999" dirty="0" smtClean="0">
                <a:solidFill>
                  <a:schemeClr val="bg1"/>
                </a:solidFill>
              </a:rPr>
              <a:t>Types </a:t>
            </a:r>
            <a:r>
              <a:rPr lang="en-IN" sz="1999" dirty="0">
                <a:solidFill>
                  <a:schemeClr val="bg1"/>
                </a:solidFill>
              </a:rPr>
              <a:t>of Scenarios</a:t>
            </a:r>
          </a:p>
          <a:p>
            <a:pPr marL="1256923" lvl="2" indent="-342797">
              <a:buFont typeface="Wingdings" panose="05000000000000000000" pitchFamily="2" charset="2"/>
              <a:buChar char="Ø"/>
            </a:pPr>
            <a:r>
              <a:rPr lang="en-IN" sz="1999" dirty="0">
                <a:solidFill>
                  <a:schemeClr val="bg1"/>
                </a:solidFill>
              </a:rPr>
              <a:t> Managed Scenario</a:t>
            </a:r>
          </a:p>
          <a:p>
            <a:pPr marL="1256923" lvl="2"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2000" dirty="0">
                <a:solidFill>
                  <a:schemeClr val="bg1"/>
                </a:solidFill>
              </a:rPr>
              <a:t>Explanation of Flight Data </a:t>
            </a:r>
            <a:r>
              <a:rPr lang="en-US" sz="2000" dirty="0" smtClean="0">
                <a:solidFill>
                  <a:schemeClr val="bg1"/>
                </a:solidFill>
              </a:rPr>
              <a:t>Model</a:t>
            </a:r>
            <a:endParaRPr lang="en-US" sz="1999" dirty="0" smtClean="0">
              <a:solidFill>
                <a:schemeClr val="bg1"/>
              </a:solidFill>
            </a:endParaRPr>
          </a:p>
          <a:p>
            <a:pPr marL="133234" indent="-285664">
              <a:buFont typeface="Arial" panose="020B0604020202020204" pitchFamily="34" charset="0"/>
              <a:buChar char="•"/>
            </a:pPr>
            <a:r>
              <a:rPr lang="en-US" sz="1999" dirty="0">
                <a:solidFill>
                  <a:schemeClr val="bg1"/>
                </a:solidFill>
              </a:rPr>
              <a:t>F</a:t>
            </a:r>
            <a:r>
              <a:rPr lang="en-US" sz="1999" dirty="0" smtClean="0">
                <a:solidFill>
                  <a:schemeClr val="bg1"/>
                </a:solidFill>
              </a:rPr>
              <a:t>low </a:t>
            </a:r>
            <a:r>
              <a:rPr lang="en-US" sz="1999" dirty="0">
                <a:solidFill>
                  <a:schemeClr val="bg1"/>
                </a:solidFill>
              </a:rPr>
              <a:t>of Development (Unmanaged Scenario</a:t>
            </a:r>
            <a:r>
              <a:rPr lang="en-US" sz="1999" dirty="0" smtClean="0">
                <a:solidFill>
                  <a:schemeClr val="bg1"/>
                </a:solidFill>
              </a:rPr>
              <a:t>)</a:t>
            </a:r>
          </a:p>
          <a:p>
            <a:pPr marL="133234" indent="-285664">
              <a:buFont typeface="Arial" panose="020B0604020202020204" pitchFamily="34" charset="0"/>
              <a:buChar char="•"/>
            </a:pPr>
            <a:r>
              <a:rPr lang="en-US" sz="1999" dirty="0" smtClean="0">
                <a:solidFill>
                  <a:schemeClr val="bg1"/>
                </a:solidFill>
              </a:rPr>
              <a:t>Defining </a:t>
            </a:r>
            <a:r>
              <a:rPr lang="en-US" sz="1999" dirty="0">
                <a:solidFill>
                  <a:schemeClr val="bg1"/>
                </a:solidFill>
              </a:rPr>
              <a:t>CDS </a:t>
            </a:r>
            <a:r>
              <a:rPr lang="en-US" sz="1999" dirty="0" smtClean="0">
                <a:solidFill>
                  <a:schemeClr val="bg1"/>
                </a:solidFill>
              </a:rPr>
              <a:t>Views</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Creating OData Service ( Business Service</a:t>
            </a:r>
            <a:r>
              <a:rPr lang="en-US" sz="1999" dirty="0" smtClean="0">
                <a:solidFill>
                  <a:schemeClr val="bg1"/>
                </a:solidFill>
              </a:rPr>
              <a:t>)</a:t>
            </a:r>
          </a:p>
        </p:txBody>
      </p:sp>
    </p:spTree>
    <p:extLst>
      <p:ext uri="{BB962C8B-B14F-4D97-AF65-F5344CB8AC3E}">
        <p14:creationId xmlns:p14="http://schemas.microsoft.com/office/powerpoint/2010/main" val="60807785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Evolution of ABAP Programming Model</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Rectangle 5"/>
          <p:cNvSpPr/>
          <p:nvPr/>
        </p:nvSpPr>
        <p:spPr>
          <a:xfrm>
            <a:off x="609441" y="989062"/>
            <a:ext cx="10821062" cy="1754326"/>
          </a:xfrm>
          <a:prstGeom prst="rect">
            <a:avLst/>
          </a:prstGeom>
        </p:spPr>
        <p:txBody>
          <a:bodyPr wrap="square">
            <a:spAutoFit/>
          </a:bodyPr>
          <a:lstStyle/>
          <a:p>
            <a:pPr algn="just"/>
            <a:r>
              <a:rPr lang="en-US" sz="1800" dirty="0"/>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xmlns="" id="{3FB0C4FA-4138-4FBD-A4A5-B9CAD03D9AE6}"/>
              </a:ext>
            </a:extLst>
          </p:cNvPr>
          <p:cNvSpPr txBox="1"/>
          <p:nvPr/>
        </p:nvSpPr>
        <p:spPr>
          <a:xfrm>
            <a:off x="574335" y="2815481"/>
            <a:ext cx="8904453" cy="2031325"/>
          </a:xfrm>
          <a:prstGeom prst="rect">
            <a:avLst/>
          </a:prstGeom>
          <a:noFill/>
        </p:spPr>
        <p:txBody>
          <a:bodyPr wrap="square" rtlCol="0">
            <a:spAutoFit/>
          </a:bodyPr>
          <a:lstStyle/>
          <a:p>
            <a:pPr algn="just"/>
            <a:r>
              <a:rPr lang="en-IN" sz="1800" dirty="0"/>
              <a:t>The whole architecture is based </a:t>
            </a:r>
            <a:r>
              <a:rPr lang="en-IN" sz="1800" dirty="0" smtClean="0"/>
              <a:t>on</a:t>
            </a:r>
            <a:endParaRPr lang="en-IN" sz="1800" dirty="0"/>
          </a:p>
          <a:p>
            <a:pPr marL="342900" indent="-342900" algn="just">
              <a:buFont typeface="Arial" panose="020B0604020202020204" pitchFamily="34" charset="0"/>
              <a:buChar char="•"/>
            </a:pPr>
            <a:r>
              <a:rPr lang="en-IN" sz="1800" dirty="0"/>
              <a:t>CDS views – will helps you to create semantically rich data </a:t>
            </a:r>
            <a:r>
              <a:rPr lang="en-IN" sz="1800" dirty="0" smtClean="0"/>
              <a:t>model.</a:t>
            </a:r>
            <a:endParaRPr lang="en-IN" sz="1800" dirty="0"/>
          </a:p>
          <a:p>
            <a:pPr marL="342900" indent="-342900" algn="just">
              <a:buFont typeface="Arial" panose="020B0604020202020204" pitchFamily="34" charset="0"/>
              <a:buChar char="•"/>
            </a:pPr>
            <a:r>
              <a:rPr lang="en-IN" sz="1800" dirty="0"/>
              <a:t>Business Object </a:t>
            </a:r>
            <a:r>
              <a:rPr lang="en-IN" sz="1800" dirty="0" smtClean="0"/>
              <a:t>here </a:t>
            </a:r>
            <a:r>
              <a:rPr lang="en-IN" sz="1800" dirty="0"/>
              <a:t>is a node inside a tree data structure which is achieved by using </a:t>
            </a:r>
            <a:r>
              <a:rPr lang="en-IN" sz="1800" b="1" dirty="0"/>
              <a:t>root </a:t>
            </a:r>
            <a:r>
              <a:rPr lang="en-IN" sz="1800" dirty="0"/>
              <a:t>keyword at CDS view level, this is needed only if we want to add transactional capability.</a:t>
            </a:r>
          </a:p>
          <a:p>
            <a:pPr marL="342900" indent="-342900" algn="just">
              <a:buFont typeface="Arial" panose="020B0604020202020204" pitchFamily="34" charset="0"/>
              <a:buChar char="•"/>
            </a:pPr>
            <a:r>
              <a:rPr lang="en-US" sz="1800" dirty="0"/>
              <a:t>Finally create a service using service definition and service binding </a:t>
            </a:r>
            <a:r>
              <a:rPr lang="en-US" sz="1800" dirty="0" smtClean="0"/>
              <a:t>.</a:t>
            </a:r>
            <a:endParaRPr lang="en-US" sz="1800" dirty="0"/>
          </a:p>
          <a:p>
            <a:pPr marL="342900" indent="-342900" algn="just">
              <a:buFont typeface="Arial" panose="020B0604020202020204" pitchFamily="34" charset="0"/>
              <a:buChar char="•"/>
            </a:pPr>
            <a:r>
              <a:rPr lang="en-US" sz="1800" dirty="0"/>
              <a:t>The binding will confirm the Purpose of service – API or </a:t>
            </a:r>
            <a:r>
              <a:rPr lang="en-US" sz="1800" dirty="0" smtClean="0"/>
              <a:t>Fiori.</a:t>
            </a:r>
            <a:endParaRPr lang="en-US" sz="1800" dirty="0"/>
          </a:p>
          <a:p>
            <a:pPr marL="342900" indent="-342900" algn="just">
              <a:buFont typeface="Arial" panose="020B0604020202020204" pitchFamily="34" charset="0"/>
              <a:buChar char="•"/>
            </a:pPr>
            <a:r>
              <a:rPr lang="en-US" sz="1800" dirty="0"/>
              <a:t>UI layer with the Fiori app using </a:t>
            </a:r>
            <a:r>
              <a:rPr lang="en-US" sz="1800" dirty="0" smtClean="0"/>
              <a:t>elements.</a:t>
            </a:r>
            <a:endParaRPr lang="en-IN" sz="1800" dirty="0"/>
          </a:p>
        </p:txBody>
      </p:sp>
    </p:spTree>
    <p:extLst>
      <p:ext uri="{BB962C8B-B14F-4D97-AF65-F5344CB8AC3E}">
        <p14:creationId xmlns:p14="http://schemas.microsoft.com/office/powerpoint/2010/main" val="324515462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Flow of RESTful Application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21080599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Types of Scenario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xmlns=""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xmlns=""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xmlns=""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xmlns=""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xmlns=""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xmlns=""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xmlns=""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xmlns=""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xmlns=""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xmlns=""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Shape 9400"/>
          <p:cNvSpPr/>
          <p:nvPr/>
        </p:nvSpPr>
        <p:spPr>
          <a:xfrm>
            <a:off x="5021069" y="3418817"/>
            <a:ext cx="6623219" cy="1775353"/>
          </a:xfrm>
          <a:custGeom>
            <a:avLst/>
            <a:gdLst/>
            <a:ahLst/>
            <a:cxnLst/>
            <a:rect l="0" t="0" r="0" b="0"/>
            <a:pathLst>
              <a:path w="6697981" h="1775460">
                <a:moveTo>
                  <a:pt x="0" y="0"/>
                </a:moveTo>
                <a:lnTo>
                  <a:pt x="6697981" y="0"/>
                </a:lnTo>
                <a:lnTo>
                  <a:pt x="6697981" y="1775460"/>
                </a:lnTo>
                <a:lnTo>
                  <a:pt x="0" y="1775460"/>
                </a:lnTo>
                <a:lnTo>
                  <a:pt x="0" y="0"/>
                </a:lnTo>
              </a:path>
            </a:pathLst>
          </a:custGeom>
          <a:ln w="0" cap="flat">
            <a:solidFill>
              <a:srgbClr val="CC6600"/>
            </a:solidFill>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BO </a:t>
            </a:r>
            <a:r>
              <a:rPr lang="en-US" dirty="0">
                <a:latin typeface="Cooper Black" panose="0208090404030B020404" pitchFamily="18" charset="0"/>
              </a:rPr>
              <a:t>runtime implementation types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0" name="Shape 9399"/>
          <p:cNvSpPr/>
          <p:nvPr/>
        </p:nvSpPr>
        <p:spPr>
          <a:xfrm>
            <a:off x="4920855" y="3300714"/>
            <a:ext cx="6826661" cy="2360534"/>
          </a:xfrm>
          <a:custGeom>
            <a:avLst/>
            <a:gdLst/>
            <a:ahLst/>
            <a:cxnLst/>
            <a:rect l="0" t="0" r="0" b="0"/>
            <a:pathLst>
              <a:path w="6903720" h="2360676">
                <a:moveTo>
                  <a:pt x="0" y="0"/>
                </a:moveTo>
                <a:lnTo>
                  <a:pt x="6903720" y="0"/>
                </a:lnTo>
                <a:lnTo>
                  <a:pt x="6903720" y="2360676"/>
                </a:lnTo>
                <a:lnTo>
                  <a:pt x="0" y="2360676"/>
                </a:lnTo>
                <a:lnTo>
                  <a:pt x="0" y="0"/>
                </a:lnTo>
              </a:path>
            </a:pathLst>
          </a:custGeom>
          <a:solidFill>
            <a:schemeClr val="bg1"/>
          </a:solidFill>
          <a:ln w="0" cap="flat">
            <a:solidFill>
              <a:srgbClr val="CC6600"/>
            </a:solidFill>
            <a:miter lim="127000"/>
          </a:ln>
        </p:spPr>
        <p:style>
          <a:lnRef idx="0">
            <a:srgbClr val="000000">
              <a:alpha val="0"/>
            </a:srgbClr>
          </a:lnRef>
          <a:fillRef idx="1">
            <a:srgbClr val="F2F2F2"/>
          </a:fillRef>
          <a:effectRef idx="0">
            <a:scrgbClr r="0" g="0" b="0"/>
          </a:effectRef>
          <a:fontRef idx="none"/>
        </p:style>
        <p:txBody>
          <a:bodyPr/>
          <a:lstStyle/>
          <a:p>
            <a:endParaRPr lang="en-US"/>
          </a:p>
        </p:txBody>
      </p:sp>
      <p:sp>
        <p:nvSpPr>
          <p:cNvPr id="21" name="Shape 309"/>
          <p:cNvSpPr/>
          <p:nvPr/>
        </p:nvSpPr>
        <p:spPr>
          <a:xfrm>
            <a:off x="4920855" y="3300714"/>
            <a:ext cx="6826661" cy="2360534"/>
          </a:xfrm>
          <a:custGeom>
            <a:avLst/>
            <a:gdLst/>
            <a:ahLst/>
            <a:cxnLst/>
            <a:rect l="0" t="0" r="0" b="0"/>
            <a:pathLst>
              <a:path w="6903720" h="2360676">
                <a:moveTo>
                  <a:pt x="0" y="2360676"/>
                </a:moveTo>
                <a:lnTo>
                  <a:pt x="6903720" y="2360676"/>
                </a:lnTo>
                <a:lnTo>
                  <a:pt x="6903720" y="0"/>
                </a:lnTo>
                <a:lnTo>
                  <a:pt x="0" y="0"/>
                </a:lnTo>
                <a:close/>
              </a:path>
            </a:pathLst>
          </a:custGeom>
          <a:ln w="25908" cap="flat">
            <a:solidFill>
              <a:srgbClr val="CC6600"/>
            </a:solidFill>
            <a:miter lim="127000"/>
          </a:ln>
        </p:spPr>
        <p:style>
          <a:lnRef idx="1">
            <a:srgbClr val="0070C0"/>
          </a:lnRef>
          <a:fillRef idx="0">
            <a:srgbClr val="000000">
              <a:alpha val="0"/>
            </a:srgbClr>
          </a:fillRef>
          <a:effectRef idx="0">
            <a:scrgbClr r="0" g="0" b="0"/>
          </a:effectRef>
          <a:fontRef idx="none"/>
        </p:style>
        <p:txBody>
          <a:bodyPr/>
          <a:lstStyle/>
          <a:p>
            <a:endParaRPr lang="en-US"/>
          </a:p>
        </p:txBody>
      </p:sp>
      <p:sp>
        <p:nvSpPr>
          <p:cNvPr id="26" name="Shape 315"/>
          <p:cNvSpPr/>
          <p:nvPr/>
        </p:nvSpPr>
        <p:spPr>
          <a:xfrm>
            <a:off x="5021069" y="3418817"/>
            <a:ext cx="6623219" cy="1775353"/>
          </a:xfrm>
          <a:custGeom>
            <a:avLst/>
            <a:gdLst/>
            <a:ahLst/>
            <a:cxnLst/>
            <a:rect l="0" t="0" r="0" b="0"/>
            <a:pathLst>
              <a:path w="6697981" h="1775460">
                <a:moveTo>
                  <a:pt x="0" y="1775460"/>
                </a:moveTo>
                <a:lnTo>
                  <a:pt x="6697981" y="1775460"/>
                </a:lnTo>
                <a:lnTo>
                  <a:pt x="6697981" y="0"/>
                </a:lnTo>
                <a:lnTo>
                  <a:pt x="0" y="0"/>
                </a:lnTo>
                <a:close/>
              </a:path>
            </a:pathLst>
          </a:custGeom>
          <a:ln w="12192" cap="flat">
            <a:solidFill>
              <a:srgbClr val="CC6600"/>
            </a:solidFill>
            <a:miter lim="127000"/>
          </a:ln>
        </p:spPr>
        <p:style>
          <a:lnRef idx="1">
            <a:srgbClr val="3B8A15"/>
          </a:lnRef>
          <a:fillRef idx="0">
            <a:srgbClr val="000000">
              <a:alpha val="0"/>
            </a:srgbClr>
          </a:fillRef>
          <a:effectRef idx="0">
            <a:scrgbClr r="0" g="0" b="0"/>
          </a:effectRef>
          <a:fontRef idx="none"/>
        </p:style>
        <p:txBody>
          <a:bodyPr/>
          <a:lstStyle/>
          <a:p>
            <a:endParaRPr lang="en-US"/>
          </a:p>
        </p:txBody>
      </p:sp>
      <p:sp>
        <p:nvSpPr>
          <p:cNvPr id="27" name="Rectangle 26"/>
          <p:cNvSpPr/>
          <p:nvPr/>
        </p:nvSpPr>
        <p:spPr>
          <a:xfrm>
            <a:off x="5734127" y="3490879"/>
            <a:ext cx="1113048"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effectLst/>
                <a:latin typeface="Arial" panose="020B0604020202020204" pitchFamily="34" charset="0"/>
                <a:ea typeface="Arial" panose="020B0604020202020204" pitchFamily="34" charset="0"/>
              </a:rPr>
              <a:t>Managed</a:t>
            </a:r>
            <a:endParaRPr lang="en-US" sz="1800" b="1" dirty="0">
              <a:effectLst/>
              <a:latin typeface="Calibri" panose="020F0502020204030204" pitchFamily="34" charset="0"/>
              <a:ea typeface="Calibri" panose="020F0502020204030204" pitchFamily="34" charset="0"/>
            </a:endParaRPr>
          </a:p>
        </p:txBody>
      </p:sp>
      <p:sp>
        <p:nvSpPr>
          <p:cNvPr id="28" name="Rectangle 27"/>
          <p:cNvSpPr/>
          <p:nvPr/>
        </p:nvSpPr>
        <p:spPr>
          <a:xfrm>
            <a:off x="5734127" y="3811429"/>
            <a:ext cx="6010375" cy="2799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For greenfield developments with standard implementation</a:t>
            </a:r>
            <a:endParaRPr lang="en-US" sz="1100" dirty="0">
              <a:effectLst/>
              <a:latin typeface="Calibri" panose="020F0502020204030204" pitchFamily="34" charset="0"/>
              <a:ea typeface="Calibri" panose="020F0502020204030204" pitchFamily="34" charset="0"/>
            </a:endParaRPr>
          </a:p>
        </p:txBody>
      </p:sp>
      <p:sp>
        <p:nvSpPr>
          <p:cNvPr id="29" name="Rectangle 28"/>
          <p:cNvSpPr/>
          <p:nvPr/>
        </p:nvSpPr>
        <p:spPr>
          <a:xfrm>
            <a:off x="5734127" y="4055255"/>
            <a:ext cx="88771"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a:t>
            </a:r>
            <a:endParaRPr lang="en-US" sz="1100">
              <a:effectLst/>
              <a:latin typeface="Calibri" panose="020F0502020204030204" pitchFamily="34" charset="0"/>
              <a:ea typeface="Calibri" panose="020F0502020204030204" pitchFamily="34" charset="0"/>
            </a:endParaRPr>
          </a:p>
        </p:txBody>
      </p:sp>
      <p:sp>
        <p:nvSpPr>
          <p:cNvPr id="30" name="Rectangle 29"/>
          <p:cNvSpPr/>
          <p:nvPr/>
        </p:nvSpPr>
        <p:spPr>
          <a:xfrm>
            <a:off x="5800434" y="4055255"/>
            <a:ext cx="148255"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o</a:t>
            </a:r>
            <a:endParaRPr lang="en-US" sz="1100">
              <a:effectLst/>
              <a:latin typeface="Calibri" panose="020F0502020204030204" pitchFamily="34" charset="0"/>
              <a:ea typeface="Calibri" panose="020F0502020204030204" pitchFamily="34" charset="0"/>
            </a:endParaRPr>
          </a:p>
        </p:txBody>
      </p:sp>
      <p:sp>
        <p:nvSpPr>
          <p:cNvPr id="31" name="Rectangle 30"/>
          <p:cNvSpPr/>
          <p:nvPr/>
        </p:nvSpPr>
        <p:spPr>
          <a:xfrm>
            <a:off x="5951139" y="4077321"/>
            <a:ext cx="5793363" cy="23476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effectLst/>
                <a:latin typeface="Arial" panose="020B0604020202020204" pitchFamily="34" charset="0"/>
                <a:ea typeface="Arial" panose="020B0604020202020204" pitchFamily="34" charset="0"/>
              </a:rPr>
              <a:t>pt. unmanaged appl. components: DB tables, lock/PFCG object, update </a:t>
            </a:r>
            <a:endParaRPr lang="en-US" sz="1100">
              <a:effectLst/>
              <a:latin typeface="Calibri" panose="020F0502020204030204" pitchFamily="34" charset="0"/>
              <a:ea typeface="Calibri" panose="020F0502020204030204" pitchFamily="34" charset="0"/>
            </a:endParaRPr>
          </a:p>
        </p:txBody>
      </p:sp>
      <p:sp>
        <p:nvSpPr>
          <p:cNvPr id="32" name="Rectangle 31"/>
          <p:cNvSpPr/>
          <p:nvPr/>
        </p:nvSpPr>
        <p:spPr>
          <a:xfrm>
            <a:off x="5734127" y="4295239"/>
            <a:ext cx="90705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effectLst/>
                <a:latin typeface="Arial" panose="020B0604020202020204" pitchFamily="34" charset="0"/>
                <a:ea typeface="Arial" panose="020B0604020202020204" pitchFamily="34" charset="0"/>
              </a:rPr>
              <a:t>task FM)</a:t>
            </a:r>
            <a:endParaRPr lang="en-US" sz="1100">
              <a:effectLst/>
              <a:latin typeface="Calibri" panose="020F0502020204030204" pitchFamily="34" charset="0"/>
              <a:ea typeface="Calibri" panose="020F0502020204030204" pitchFamily="34" charset="0"/>
            </a:endParaRPr>
          </a:p>
        </p:txBody>
      </p:sp>
      <p:sp>
        <p:nvSpPr>
          <p:cNvPr id="33" name="Rectangle 32"/>
          <p:cNvSpPr/>
          <p:nvPr/>
        </p:nvSpPr>
        <p:spPr>
          <a:xfrm>
            <a:off x="5734127" y="4615782"/>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34" name="Rectangle 33"/>
          <p:cNvSpPr/>
          <p:nvPr/>
        </p:nvSpPr>
        <p:spPr>
          <a:xfrm>
            <a:off x="6017817" y="4588623"/>
            <a:ext cx="5582538"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Standard CRUD operations work out of the box</a:t>
            </a:r>
            <a:endParaRPr lang="en-US" sz="1100">
              <a:effectLst/>
              <a:latin typeface="Calibri" panose="020F0502020204030204" pitchFamily="34" charset="0"/>
              <a:ea typeface="Calibri" panose="020F0502020204030204" pitchFamily="34" charset="0"/>
            </a:endParaRPr>
          </a:p>
        </p:txBody>
      </p:sp>
      <p:sp>
        <p:nvSpPr>
          <p:cNvPr id="35" name="Rectangle 34"/>
          <p:cNvSpPr/>
          <p:nvPr/>
        </p:nvSpPr>
        <p:spPr>
          <a:xfrm>
            <a:off x="5734127" y="4935568"/>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36" name="Rectangle 35"/>
          <p:cNvSpPr/>
          <p:nvPr/>
        </p:nvSpPr>
        <p:spPr>
          <a:xfrm>
            <a:off x="6017817" y="4908367"/>
            <a:ext cx="232902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Developers add BO</a:t>
            </a:r>
            <a:endParaRPr lang="en-US" sz="1100">
              <a:effectLst/>
              <a:latin typeface="Calibri" panose="020F0502020204030204" pitchFamily="34" charset="0"/>
              <a:ea typeface="Calibri" panose="020F0502020204030204" pitchFamily="34" charset="0"/>
            </a:endParaRPr>
          </a:p>
        </p:txBody>
      </p:sp>
      <p:sp>
        <p:nvSpPr>
          <p:cNvPr id="37" name="Rectangle 36"/>
          <p:cNvSpPr/>
          <p:nvPr/>
        </p:nvSpPr>
        <p:spPr>
          <a:xfrm>
            <a:off x="7768939" y="4908367"/>
            <a:ext cx="8890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a:t>
            </a:r>
            <a:endParaRPr lang="en-US" sz="1100">
              <a:effectLst/>
              <a:latin typeface="Calibri" panose="020F0502020204030204" pitchFamily="34" charset="0"/>
              <a:ea typeface="Calibri" panose="020F0502020204030204" pitchFamily="34" charset="0"/>
            </a:endParaRPr>
          </a:p>
        </p:txBody>
      </p:sp>
      <p:sp>
        <p:nvSpPr>
          <p:cNvPr id="38" name="Rectangle 37"/>
          <p:cNvSpPr/>
          <p:nvPr/>
        </p:nvSpPr>
        <p:spPr>
          <a:xfrm>
            <a:off x="7835246" y="4908367"/>
            <a:ext cx="264222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specific business logic</a:t>
            </a:r>
            <a:endParaRPr lang="en-US" sz="1100">
              <a:effectLst/>
              <a:latin typeface="Calibri" panose="020F0502020204030204" pitchFamily="34" charset="0"/>
              <a:ea typeface="Calibri" panose="020F0502020204030204" pitchFamily="34" charset="0"/>
            </a:endParaRPr>
          </a:p>
        </p:txBody>
      </p:sp>
      <p:sp>
        <p:nvSpPr>
          <p:cNvPr id="39" name="Shape 9401"/>
          <p:cNvSpPr/>
          <p:nvPr/>
        </p:nvSpPr>
        <p:spPr>
          <a:xfrm>
            <a:off x="5021069" y="3418817"/>
            <a:ext cx="382775" cy="1775353"/>
          </a:xfrm>
          <a:custGeom>
            <a:avLst/>
            <a:gdLst/>
            <a:ahLst/>
            <a:cxnLst/>
            <a:rect l="0" t="0" r="0" b="0"/>
            <a:pathLst>
              <a:path w="387096" h="1775460">
                <a:moveTo>
                  <a:pt x="0" y="0"/>
                </a:moveTo>
                <a:lnTo>
                  <a:pt x="387096" y="0"/>
                </a:lnTo>
                <a:lnTo>
                  <a:pt x="387096" y="1775460"/>
                </a:lnTo>
                <a:lnTo>
                  <a:pt x="0" y="1775460"/>
                </a:lnTo>
                <a:lnTo>
                  <a:pt x="0" y="0"/>
                </a:lnTo>
              </a:path>
            </a:pathLst>
          </a:custGeom>
          <a:solidFill>
            <a:srgbClr val="CC6600"/>
          </a:solidFill>
          <a:ln w="0" cap="flat">
            <a:solidFill>
              <a:srgbClr val="CC6600"/>
            </a:solidFill>
            <a:miter lim="127000"/>
          </a:ln>
        </p:spPr>
        <p:style>
          <a:lnRef idx="0">
            <a:srgbClr val="000000">
              <a:alpha val="0"/>
            </a:srgbClr>
          </a:lnRef>
          <a:fillRef idx="1">
            <a:srgbClr val="3B8A15"/>
          </a:fillRef>
          <a:effectRef idx="0">
            <a:scrgbClr r="0" g="0" b="0"/>
          </a:effectRef>
          <a:fontRef idx="none"/>
        </p:style>
        <p:txBody>
          <a:bodyPr/>
          <a:lstStyle/>
          <a:p>
            <a:endParaRPr lang="en-US"/>
          </a:p>
        </p:txBody>
      </p:sp>
      <p:sp>
        <p:nvSpPr>
          <p:cNvPr id="40" name="Shape 329"/>
          <p:cNvSpPr/>
          <p:nvPr/>
        </p:nvSpPr>
        <p:spPr>
          <a:xfrm>
            <a:off x="4942284" y="1442308"/>
            <a:ext cx="6623219" cy="1703729"/>
          </a:xfrm>
          <a:custGeom>
            <a:avLst/>
            <a:gdLst/>
            <a:ahLst/>
            <a:cxnLst/>
            <a:rect l="0" t="0" r="0" b="0"/>
            <a:pathLst>
              <a:path w="6697981" h="1703832">
                <a:moveTo>
                  <a:pt x="0" y="1703832"/>
                </a:moveTo>
                <a:lnTo>
                  <a:pt x="6697981" y="1703832"/>
                </a:lnTo>
                <a:lnTo>
                  <a:pt x="6697981" y="0"/>
                </a:lnTo>
                <a:lnTo>
                  <a:pt x="0" y="0"/>
                </a:lnTo>
                <a:close/>
              </a:path>
            </a:pathLst>
          </a:custGeom>
          <a:ln w="12192" cap="flat">
            <a:miter lim="127000"/>
          </a:ln>
        </p:spPr>
        <p:style>
          <a:lnRef idx="1">
            <a:srgbClr val="B48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5655342" y="1585634"/>
            <a:ext cx="1452547"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effectLst/>
                <a:latin typeface="Arial" panose="020B0604020202020204" pitchFamily="34" charset="0"/>
                <a:ea typeface="Arial" panose="020B0604020202020204" pitchFamily="34" charset="0"/>
              </a:rPr>
              <a:t>Unmanaged</a:t>
            </a:r>
            <a:endParaRPr lang="en-US" sz="1800" b="1" dirty="0">
              <a:effectLst/>
              <a:latin typeface="Calibri" panose="020F0502020204030204" pitchFamily="34" charset="0"/>
              <a:ea typeface="Calibri" panose="020F0502020204030204" pitchFamily="34" charset="0"/>
            </a:endParaRPr>
          </a:p>
        </p:txBody>
      </p:sp>
      <p:sp>
        <p:nvSpPr>
          <p:cNvPr id="42" name="Rectangle 41"/>
          <p:cNvSpPr/>
          <p:nvPr/>
        </p:nvSpPr>
        <p:spPr>
          <a:xfrm>
            <a:off x="5655342" y="1905655"/>
            <a:ext cx="5866228" cy="2657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For brownfield developments with available application code for </a:t>
            </a:r>
            <a:endParaRPr lang="en-US" sz="1100" dirty="0">
              <a:effectLst/>
              <a:latin typeface="Calibri" panose="020F0502020204030204" pitchFamily="34" charset="0"/>
              <a:ea typeface="Calibri" panose="020F0502020204030204" pitchFamily="34" charset="0"/>
            </a:endParaRPr>
          </a:p>
        </p:txBody>
      </p:sp>
      <p:sp>
        <p:nvSpPr>
          <p:cNvPr id="43" name="Rectangle 42"/>
          <p:cNvSpPr/>
          <p:nvPr/>
        </p:nvSpPr>
        <p:spPr>
          <a:xfrm>
            <a:off x="5655343" y="2149479"/>
            <a:ext cx="5866228" cy="30592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interaction phase, transactional buffer, and save sequence</a:t>
            </a:r>
            <a:endParaRPr lang="en-US" sz="1100" dirty="0">
              <a:effectLst/>
              <a:latin typeface="Calibri" panose="020F0502020204030204" pitchFamily="34" charset="0"/>
              <a:ea typeface="Calibri" panose="020F0502020204030204" pitchFamily="34" charset="0"/>
            </a:endParaRPr>
          </a:p>
        </p:txBody>
      </p:sp>
      <p:sp>
        <p:nvSpPr>
          <p:cNvPr id="45" name="Rectangle 44"/>
          <p:cNvSpPr/>
          <p:nvPr/>
        </p:nvSpPr>
        <p:spPr>
          <a:xfrm>
            <a:off x="5655342" y="2496661"/>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46" name="Rectangle 45"/>
          <p:cNvSpPr/>
          <p:nvPr/>
        </p:nvSpPr>
        <p:spPr>
          <a:xfrm>
            <a:off x="5939033" y="2469501"/>
            <a:ext cx="5654158" cy="31102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Developers in charge of BO runtime: CRUD operations</a:t>
            </a:r>
            <a:endParaRPr lang="en-US" sz="1100" dirty="0">
              <a:effectLst/>
              <a:latin typeface="Calibri" panose="020F0502020204030204" pitchFamily="34" charset="0"/>
              <a:ea typeface="Calibri" panose="020F0502020204030204" pitchFamily="34" charset="0"/>
            </a:endParaRPr>
          </a:p>
        </p:txBody>
      </p:sp>
      <p:sp>
        <p:nvSpPr>
          <p:cNvPr id="47" name="Rectangle 46"/>
          <p:cNvSpPr/>
          <p:nvPr/>
        </p:nvSpPr>
        <p:spPr>
          <a:xfrm>
            <a:off x="5655342" y="2816446"/>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48" name="Rectangle 47"/>
          <p:cNvSpPr/>
          <p:nvPr/>
        </p:nvSpPr>
        <p:spPr>
          <a:xfrm>
            <a:off x="5939032" y="2789246"/>
            <a:ext cx="552499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Adapters needed to integrate the existing code</a:t>
            </a:r>
            <a:endParaRPr lang="en-US" sz="1100" dirty="0">
              <a:effectLst/>
              <a:latin typeface="Calibri" panose="020F0502020204030204" pitchFamily="34" charset="0"/>
              <a:ea typeface="Calibri" panose="020F0502020204030204" pitchFamily="34" charset="0"/>
            </a:endParaRPr>
          </a:p>
        </p:txBody>
      </p:sp>
      <p:sp>
        <p:nvSpPr>
          <p:cNvPr id="49" name="Shape 9402"/>
          <p:cNvSpPr/>
          <p:nvPr/>
        </p:nvSpPr>
        <p:spPr>
          <a:xfrm>
            <a:off x="4942284" y="1442308"/>
            <a:ext cx="400859" cy="1703729"/>
          </a:xfrm>
          <a:custGeom>
            <a:avLst/>
            <a:gdLst/>
            <a:ahLst/>
            <a:cxnLst/>
            <a:rect l="0" t="0" r="0" b="0"/>
            <a:pathLst>
              <a:path w="405384" h="1703832">
                <a:moveTo>
                  <a:pt x="0" y="0"/>
                </a:moveTo>
                <a:lnTo>
                  <a:pt x="405384" y="0"/>
                </a:lnTo>
                <a:lnTo>
                  <a:pt x="405384" y="1703832"/>
                </a:lnTo>
                <a:lnTo>
                  <a:pt x="0" y="1703832"/>
                </a:lnTo>
                <a:lnTo>
                  <a:pt x="0" y="0"/>
                </a:lnTo>
              </a:path>
            </a:pathLst>
          </a:custGeom>
          <a:ln w="0" cap="flat">
            <a:miter lim="127000"/>
          </a:ln>
        </p:spPr>
        <p:style>
          <a:lnRef idx="0">
            <a:srgbClr val="000000">
              <a:alpha val="0"/>
            </a:srgbClr>
          </a:lnRef>
          <a:fillRef idx="1">
            <a:srgbClr val="B48000"/>
          </a:fillRef>
          <a:effectRef idx="0">
            <a:scrgbClr r="0" g="0" b="0"/>
          </a:effectRef>
          <a:fontRef idx="none"/>
        </p:style>
        <p:txBody>
          <a:bodyPr/>
          <a:lstStyle/>
          <a:p>
            <a:endParaRPr lang="en-US"/>
          </a:p>
        </p:txBody>
      </p:sp>
      <p:sp>
        <p:nvSpPr>
          <p:cNvPr id="50" name="Rectangle 49"/>
          <p:cNvSpPr/>
          <p:nvPr/>
        </p:nvSpPr>
        <p:spPr>
          <a:xfrm>
            <a:off x="3291046" y="5009698"/>
            <a:ext cx="118447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SAP HANA</a:t>
            </a:r>
            <a:endParaRPr lang="en-US" sz="1100">
              <a:solidFill>
                <a:srgbClr val="000000"/>
              </a:solidFill>
              <a:effectLst/>
              <a:latin typeface="Calibri" panose="020F0502020204030204" pitchFamily="34" charset="0"/>
              <a:ea typeface="Calibri" panose="020F0502020204030204" pitchFamily="34" charset="0"/>
            </a:endParaRPr>
          </a:p>
        </p:txBody>
      </p:sp>
      <p:sp>
        <p:nvSpPr>
          <p:cNvPr id="51" name="Shape 340"/>
          <p:cNvSpPr/>
          <p:nvPr/>
        </p:nvSpPr>
        <p:spPr>
          <a:xfrm>
            <a:off x="2844977" y="2416085"/>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27000"/>
          </a:ln>
        </p:spPr>
        <p:style>
          <a:lnRef idx="1">
            <a:srgbClr val="008FD3"/>
          </a:lnRef>
          <a:fillRef idx="0">
            <a:srgbClr val="000000">
              <a:alpha val="0"/>
            </a:srgbClr>
          </a:fillRef>
          <a:effectRef idx="0">
            <a:scrgbClr r="0" g="0" b="0"/>
          </a:effectRef>
          <a:fontRef idx="none"/>
        </p:style>
        <p:txBody>
          <a:bodyPr/>
          <a:lstStyle/>
          <a:p>
            <a:endParaRPr lang="en-US"/>
          </a:p>
        </p:txBody>
      </p:sp>
      <p:sp>
        <p:nvSpPr>
          <p:cNvPr id="52" name="Rectangle 51"/>
          <p:cNvSpPr/>
          <p:nvPr/>
        </p:nvSpPr>
        <p:spPr>
          <a:xfrm>
            <a:off x="3456815" y="2440008"/>
            <a:ext cx="731180"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finalize</a:t>
            </a:r>
            <a:endParaRPr lang="en-US" sz="1100">
              <a:solidFill>
                <a:srgbClr val="000000"/>
              </a:solidFill>
              <a:effectLst/>
              <a:latin typeface="Calibri" panose="020F0502020204030204" pitchFamily="34" charset="0"/>
              <a:ea typeface="Calibri" panose="020F0502020204030204" pitchFamily="34" charset="0"/>
            </a:endParaRPr>
          </a:p>
        </p:txBody>
      </p:sp>
      <p:sp>
        <p:nvSpPr>
          <p:cNvPr id="53" name="Rectangle 52"/>
          <p:cNvSpPr/>
          <p:nvPr/>
        </p:nvSpPr>
        <p:spPr>
          <a:xfrm>
            <a:off x="4141867" y="1673482"/>
            <a:ext cx="631514"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54" name="Rectangle 53"/>
          <p:cNvSpPr/>
          <p:nvPr/>
        </p:nvSpPr>
        <p:spPr>
          <a:xfrm>
            <a:off x="3629490" y="1886829"/>
            <a:ext cx="131297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SEQUENCE</a:t>
            </a:r>
            <a:endParaRPr lang="en-US" sz="1100">
              <a:solidFill>
                <a:srgbClr val="000000"/>
              </a:solidFill>
              <a:effectLst/>
              <a:latin typeface="Calibri" panose="020F0502020204030204" pitchFamily="34" charset="0"/>
              <a:ea typeface="Calibri" panose="020F0502020204030204" pitchFamily="34" charset="0"/>
            </a:endParaRPr>
          </a:p>
        </p:txBody>
      </p:sp>
      <p:sp>
        <p:nvSpPr>
          <p:cNvPr id="55" name="Shape 346"/>
          <p:cNvSpPr/>
          <p:nvPr/>
        </p:nvSpPr>
        <p:spPr>
          <a:xfrm>
            <a:off x="961240" y="2228645"/>
            <a:ext cx="293863" cy="1732684"/>
          </a:xfrm>
          <a:custGeom>
            <a:avLst/>
            <a:gdLst/>
            <a:ahLst/>
            <a:cxnLst/>
            <a:rect l="0" t="0" r="0" b="0"/>
            <a:pathLst>
              <a:path w="297180" h="1732788">
                <a:moveTo>
                  <a:pt x="49530" y="1732788"/>
                </a:moveTo>
                <a:cubicBezTo>
                  <a:pt x="22174" y="1732788"/>
                  <a:pt x="0" y="1710563"/>
                  <a:pt x="0" y="1683258"/>
                </a:cubicBezTo>
                <a:lnTo>
                  <a:pt x="0" y="49530"/>
                </a:lnTo>
                <a:cubicBezTo>
                  <a:pt x="0" y="22225"/>
                  <a:pt x="22174" y="0"/>
                  <a:pt x="49530" y="0"/>
                </a:cubicBezTo>
                <a:lnTo>
                  <a:pt x="247650" y="0"/>
                </a:lnTo>
                <a:cubicBezTo>
                  <a:pt x="275006" y="0"/>
                  <a:pt x="297180" y="22225"/>
                  <a:pt x="297180" y="49530"/>
                </a:cubicBezTo>
                <a:lnTo>
                  <a:pt x="297180" y="1683258"/>
                </a:lnTo>
                <a:cubicBezTo>
                  <a:pt x="297180" y="1710563"/>
                  <a:pt x="275006" y="1732788"/>
                  <a:pt x="24765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rot="16200001">
            <a:off x="684248" y="3267178"/>
            <a:ext cx="920085"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MODIFY</a:t>
            </a:r>
            <a:endParaRPr lang="en-US" sz="1100">
              <a:solidFill>
                <a:srgbClr val="000000"/>
              </a:solidFill>
              <a:effectLst/>
              <a:latin typeface="Calibri" panose="020F0502020204030204" pitchFamily="34" charset="0"/>
              <a:ea typeface="Calibri" panose="020F0502020204030204" pitchFamily="34" charset="0"/>
            </a:endParaRPr>
          </a:p>
        </p:txBody>
      </p:sp>
      <p:sp>
        <p:nvSpPr>
          <p:cNvPr id="57" name="Shape 350"/>
          <p:cNvSpPr/>
          <p:nvPr/>
        </p:nvSpPr>
        <p:spPr>
          <a:xfrm>
            <a:off x="1328946" y="2234740"/>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8" name="Rectangle 57"/>
          <p:cNvSpPr/>
          <p:nvPr/>
        </p:nvSpPr>
        <p:spPr>
          <a:xfrm rot="16200001">
            <a:off x="1182437" y="3404157"/>
            <a:ext cx="657813"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READ</a:t>
            </a:r>
            <a:endParaRPr lang="en-US" sz="1100">
              <a:solidFill>
                <a:srgbClr val="000000"/>
              </a:solidFill>
              <a:effectLst/>
              <a:latin typeface="Calibri" panose="020F0502020204030204" pitchFamily="34" charset="0"/>
              <a:ea typeface="Calibri" panose="020F0502020204030204" pitchFamily="34" charset="0"/>
            </a:endParaRPr>
          </a:p>
        </p:txBody>
      </p:sp>
      <p:sp>
        <p:nvSpPr>
          <p:cNvPr id="59" name="Rectangle 58"/>
          <p:cNvSpPr/>
          <p:nvPr/>
        </p:nvSpPr>
        <p:spPr>
          <a:xfrm>
            <a:off x="971186" y="1675895"/>
            <a:ext cx="1656252"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INTERACTION </a:t>
            </a:r>
            <a:endParaRPr lang="en-US" sz="1100">
              <a:solidFill>
                <a:srgbClr val="000000"/>
              </a:solidFill>
              <a:effectLst/>
              <a:latin typeface="Calibri" panose="020F0502020204030204" pitchFamily="34" charset="0"/>
              <a:ea typeface="Calibri" panose="020F0502020204030204" pitchFamily="34" charset="0"/>
            </a:endParaRPr>
          </a:p>
        </p:txBody>
      </p:sp>
      <p:sp>
        <p:nvSpPr>
          <p:cNvPr id="60" name="Rectangle 59"/>
          <p:cNvSpPr/>
          <p:nvPr/>
        </p:nvSpPr>
        <p:spPr>
          <a:xfrm>
            <a:off x="971186" y="1889242"/>
            <a:ext cx="799887"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PHASE</a:t>
            </a:r>
            <a:endParaRPr lang="en-US" sz="1100">
              <a:solidFill>
                <a:srgbClr val="000000"/>
              </a:solidFill>
              <a:effectLst/>
              <a:latin typeface="Calibri" panose="020F0502020204030204" pitchFamily="34" charset="0"/>
              <a:ea typeface="Calibri" panose="020F0502020204030204" pitchFamily="34" charset="0"/>
            </a:endParaRPr>
          </a:p>
        </p:txBody>
      </p:sp>
      <p:sp>
        <p:nvSpPr>
          <p:cNvPr id="61" name="Shape 354"/>
          <p:cNvSpPr/>
          <p:nvPr/>
        </p:nvSpPr>
        <p:spPr>
          <a:xfrm>
            <a:off x="965761" y="2121971"/>
            <a:ext cx="1029274" cy="0"/>
          </a:xfrm>
          <a:custGeom>
            <a:avLst/>
            <a:gdLst/>
            <a:ahLst/>
            <a:cxnLst/>
            <a:rect l="0" t="0" r="0" b="0"/>
            <a:pathLst>
              <a:path w="1040892">
                <a:moveTo>
                  <a:pt x="0" y="0"/>
                </a:moveTo>
                <a:lnTo>
                  <a:pt x="1040892" y="0"/>
                </a:lnTo>
              </a:path>
            </a:pathLst>
          </a:custGeom>
          <a:ln w="12192" cap="flat">
            <a:round/>
          </a:ln>
        </p:spPr>
        <p:style>
          <a:lnRef idx="1">
            <a:srgbClr val="F0AB00"/>
          </a:lnRef>
          <a:fillRef idx="0">
            <a:srgbClr val="000000">
              <a:alpha val="0"/>
            </a:srgbClr>
          </a:fillRef>
          <a:effectRef idx="0">
            <a:scrgbClr r="0" g="0" b="0"/>
          </a:effectRef>
          <a:fontRef idx="none"/>
        </p:style>
        <p:txBody>
          <a:bodyPr/>
          <a:lstStyle/>
          <a:p>
            <a:endParaRPr lang="en-US"/>
          </a:p>
        </p:txBody>
      </p:sp>
      <p:sp>
        <p:nvSpPr>
          <p:cNvPr id="62" name="Shape 355"/>
          <p:cNvSpPr/>
          <p:nvPr/>
        </p:nvSpPr>
        <p:spPr>
          <a:xfrm>
            <a:off x="3101165" y="2132638"/>
            <a:ext cx="1516282" cy="0"/>
          </a:xfrm>
          <a:custGeom>
            <a:avLst/>
            <a:gdLst/>
            <a:ahLst/>
            <a:cxnLst/>
            <a:rect l="0" t="0" r="0" b="0"/>
            <a:pathLst>
              <a:path w="1533398">
                <a:moveTo>
                  <a:pt x="0" y="0"/>
                </a:moveTo>
                <a:lnTo>
                  <a:pt x="1533398" y="0"/>
                </a:lnTo>
              </a:path>
            </a:pathLst>
          </a:custGeom>
          <a:ln w="12192" cap="flat">
            <a:round/>
          </a:ln>
        </p:spPr>
        <p:style>
          <a:lnRef idx="1">
            <a:srgbClr val="008FD3"/>
          </a:lnRef>
          <a:fillRef idx="0">
            <a:srgbClr val="000000">
              <a:alpha val="0"/>
            </a:srgbClr>
          </a:fillRef>
          <a:effectRef idx="0">
            <a:scrgbClr r="0" g="0" b="0"/>
          </a:effectRef>
          <a:fontRef idx="none"/>
        </p:style>
        <p:txBody>
          <a:bodyPr/>
          <a:lstStyle/>
          <a:p>
            <a:endParaRPr lang="en-US"/>
          </a:p>
        </p:txBody>
      </p:sp>
      <p:sp>
        <p:nvSpPr>
          <p:cNvPr id="63" name="Shape 356"/>
          <p:cNvSpPr/>
          <p:nvPr/>
        </p:nvSpPr>
        <p:spPr>
          <a:xfrm>
            <a:off x="3731087" y="2653815"/>
            <a:ext cx="5651" cy="1734081"/>
          </a:xfrm>
          <a:custGeom>
            <a:avLst/>
            <a:gdLst/>
            <a:ahLst/>
            <a:cxnLst/>
            <a:rect l="0" t="0" r="0" b="0"/>
            <a:pathLst>
              <a:path w="5715" h="1734185">
                <a:moveTo>
                  <a:pt x="0" y="0"/>
                </a:moveTo>
                <a:lnTo>
                  <a:pt x="5715" y="173418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64" name="Shape 357"/>
          <p:cNvSpPr/>
          <p:nvPr/>
        </p:nvSpPr>
        <p:spPr>
          <a:xfrm>
            <a:off x="2844977" y="2858019"/>
            <a:ext cx="1773726" cy="237730"/>
          </a:xfrm>
          <a:custGeom>
            <a:avLst/>
            <a:gdLst/>
            <a:ahLst/>
            <a:cxnLst/>
            <a:rect l="0" t="0" r="0" b="0"/>
            <a:pathLst>
              <a:path w="1793748" h="237744">
                <a:moveTo>
                  <a:pt x="39624" y="0"/>
                </a:move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lnTo>
                  <a:pt x="0" y="39624"/>
                </a:lnTo>
                <a:cubicBezTo>
                  <a:pt x="0" y="17780"/>
                  <a:pt x="17780" y="0"/>
                  <a:pt x="39624"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65" name="Shape 358"/>
          <p:cNvSpPr/>
          <p:nvPr/>
        </p:nvSpPr>
        <p:spPr>
          <a:xfrm>
            <a:off x="2844977" y="2858019"/>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6" name="Rectangle 65"/>
          <p:cNvSpPr/>
          <p:nvPr/>
        </p:nvSpPr>
        <p:spPr>
          <a:xfrm>
            <a:off x="2970057" y="2881687"/>
            <a:ext cx="2023325"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check_before_save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67" name="Shape 360"/>
          <p:cNvSpPr/>
          <p:nvPr/>
        </p:nvSpPr>
        <p:spPr>
          <a:xfrm>
            <a:off x="2844977" y="3299952"/>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68" name="Shape 361"/>
          <p:cNvSpPr/>
          <p:nvPr/>
        </p:nvSpPr>
        <p:spPr>
          <a:xfrm>
            <a:off x="2844977" y="3299952"/>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9" name="Rectangle 68"/>
          <p:cNvSpPr/>
          <p:nvPr/>
        </p:nvSpPr>
        <p:spPr>
          <a:xfrm>
            <a:off x="3105686" y="3323240"/>
            <a:ext cx="1664031" cy="26440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adjust_numbers</a:t>
            </a:r>
            <a:endParaRPr lang="en-US" sz="1100">
              <a:solidFill>
                <a:srgbClr val="000000"/>
              </a:solidFill>
              <a:effectLst/>
              <a:latin typeface="Calibri" panose="020F0502020204030204" pitchFamily="34" charset="0"/>
              <a:ea typeface="Calibri" panose="020F0502020204030204" pitchFamily="34" charset="0"/>
            </a:endParaRPr>
          </a:p>
        </p:txBody>
      </p:sp>
      <p:sp>
        <p:nvSpPr>
          <p:cNvPr id="70" name="Shape 363"/>
          <p:cNvSpPr/>
          <p:nvPr/>
        </p:nvSpPr>
        <p:spPr>
          <a:xfrm>
            <a:off x="2844977" y="3741886"/>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71" name="Shape 364"/>
          <p:cNvSpPr/>
          <p:nvPr/>
        </p:nvSpPr>
        <p:spPr>
          <a:xfrm>
            <a:off x="2844977" y="3741886"/>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72" name="Rectangle 71"/>
          <p:cNvSpPr/>
          <p:nvPr/>
        </p:nvSpPr>
        <p:spPr>
          <a:xfrm>
            <a:off x="3545727" y="3764919"/>
            <a:ext cx="49296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73" name="Shape 367"/>
          <p:cNvSpPr/>
          <p:nvPr/>
        </p:nvSpPr>
        <p:spPr>
          <a:xfrm>
            <a:off x="1928727" y="4502316"/>
            <a:ext cx="1374374" cy="402312"/>
          </a:xfrm>
          <a:custGeom>
            <a:avLst/>
            <a:gdLst/>
            <a:ahLst/>
            <a:cxnLst/>
            <a:rect l="0" t="0" r="0" b="0"/>
            <a:pathLst>
              <a:path w="1389888" h="402336">
                <a:moveTo>
                  <a:pt x="0" y="201168"/>
                </a:moveTo>
                <a:cubicBezTo>
                  <a:pt x="0" y="90043"/>
                  <a:pt x="90043" y="0"/>
                  <a:pt x="201168" y="0"/>
                </a:cubicBezTo>
                <a:lnTo>
                  <a:pt x="1188720" y="0"/>
                </a:lnTo>
                <a:cubicBezTo>
                  <a:pt x="1299845" y="0"/>
                  <a:pt x="1389888" y="90043"/>
                  <a:pt x="1389888" y="201168"/>
                </a:cubicBezTo>
                <a:lnTo>
                  <a:pt x="1389888" y="201168"/>
                </a:lnTo>
                <a:cubicBezTo>
                  <a:pt x="1389888" y="312293"/>
                  <a:pt x="1299845" y="402336"/>
                  <a:pt x="1188720" y="402336"/>
                </a:cubicBezTo>
                <a:lnTo>
                  <a:pt x="201168" y="402336"/>
                </a:lnTo>
                <a:cubicBezTo>
                  <a:pt x="90043" y="402336"/>
                  <a:pt x="0" y="312293"/>
                  <a:pt x="0" y="201168"/>
                </a:cubicBezTo>
                <a:close/>
              </a:path>
            </a:pathLst>
          </a:custGeom>
          <a:ln w="12192" cap="flat">
            <a:miter lim="101600"/>
          </a:ln>
        </p:spPr>
        <p:style>
          <a:lnRef idx="1">
            <a:srgbClr val="666666"/>
          </a:lnRef>
          <a:fillRef idx="0">
            <a:srgbClr val="000000">
              <a:alpha val="0"/>
            </a:srgbClr>
          </a:fillRef>
          <a:effectRef idx="0">
            <a:scrgbClr r="0" g="0" b="0"/>
          </a:effectRef>
          <a:fontRef idx="none"/>
        </p:style>
        <p:txBody>
          <a:bodyPr/>
          <a:lstStyle/>
          <a:p>
            <a:endParaRPr lang="en-US"/>
          </a:p>
        </p:txBody>
      </p:sp>
      <p:sp>
        <p:nvSpPr>
          <p:cNvPr id="74" name="Rectangle 73"/>
          <p:cNvSpPr/>
          <p:nvPr/>
        </p:nvSpPr>
        <p:spPr>
          <a:xfrm>
            <a:off x="2163567" y="4531143"/>
            <a:ext cx="1309574"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Transactional  </a:t>
            </a:r>
            <a:endParaRPr lang="en-US" sz="1100">
              <a:solidFill>
                <a:srgbClr val="000000"/>
              </a:solidFill>
              <a:effectLst/>
              <a:latin typeface="Calibri" panose="020F0502020204030204" pitchFamily="34" charset="0"/>
              <a:ea typeface="Calibri" panose="020F0502020204030204" pitchFamily="34" charset="0"/>
            </a:endParaRPr>
          </a:p>
        </p:txBody>
      </p:sp>
      <p:sp>
        <p:nvSpPr>
          <p:cNvPr id="75" name="Rectangle 74"/>
          <p:cNvSpPr/>
          <p:nvPr/>
        </p:nvSpPr>
        <p:spPr>
          <a:xfrm>
            <a:off x="2421513" y="4695725"/>
            <a:ext cx="516908"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buffer</a:t>
            </a:r>
            <a:endParaRPr lang="en-US" sz="1100">
              <a:solidFill>
                <a:srgbClr val="000000"/>
              </a:solidFill>
              <a:effectLst/>
              <a:latin typeface="Calibri" panose="020F0502020204030204" pitchFamily="34" charset="0"/>
              <a:ea typeface="Calibri" panose="020F0502020204030204" pitchFamily="34" charset="0"/>
            </a:endParaRPr>
          </a:p>
        </p:txBody>
      </p:sp>
      <p:sp>
        <p:nvSpPr>
          <p:cNvPr id="76" name="Shape 371"/>
          <p:cNvSpPr/>
          <p:nvPr/>
        </p:nvSpPr>
        <p:spPr>
          <a:xfrm>
            <a:off x="1108925" y="3961328"/>
            <a:ext cx="820304" cy="741508"/>
          </a:xfrm>
          <a:custGeom>
            <a:avLst/>
            <a:gdLst/>
            <a:ahLst/>
            <a:cxnLst/>
            <a:rect l="0" t="0" r="0" b="0"/>
            <a:pathLst>
              <a:path w="829564" h="741553">
                <a:moveTo>
                  <a:pt x="0" y="0"/>
                </a:moveTo>
                <a:lnTo>
                  <a:pt x="0" y="741553"/>
                </a:lnTo>
                <a:lnTo>
                  <a:pt x="829564"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7" name="Shape 373"/>
          <p:cNvSpPr/>
          <p:nvPr/>
        </p:nvSpPr>
        <p:spPr>
          <a:xfrm>
            <a:off x="1475124" y="3967424"/>
            <a:ext cx="453227" cy="735794"/>
          </a:xfrm>
          <a:custGeom>
            <a:avLst/>
            <a:gdLst/>
            <a:ahLst/>
            <a:cxnLst/>
            <a:rect l="0" t="0" r="0" b="0"/>
            <a:pathLst>
              <a:path w="458343" h="735838">
                <a:moveTo>
                  <a:pt x="0" y="0"/>
                </a:moveTo>
                <a:lnTo>
                  <a:pt x="0" y="735838"/>
                </a:lnTo>
                <a:lnTo>
                  <a:pt x="458343" y="735838"/>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8" name="Shape 374"/>
          <p:cNvSpPr/>
          <p:nvPr/>
        </p:nvSpPr>
        <p:spPr>
          <a:xfrm>
            <a:off x="2615915" y="2534950"/>
            <a:ext cx="228560" cy="1966858"/>
          </a:xfrm>
          <a:custGeom>
            <a:avLst/>
            <a:gdLst/>
            <a:ahLst/>
            <a:cxnLst/>
            <a:rect l="0" t="0" r="0" b="0"/>
            <a:pathLst>
              <a:path w="231140" h="1966976">
                <a:moveTo>
                  <a:pt x="231140" y="0"/>
                </a:moveTo>
                <a:lnTo>
                  <a:pt x="0" y="0"/>
                </a:lnTo>
                <a:lnTo>
                  <a:pt x="0" y="196697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9" name="Shape 375"/>
          <p:cNvSpPr/>
          <p:nvPr/>
        </p:nvSpPr>
        <p:spPr>
          <a:xfrm>
            <a:off x="2615915" y="2976884"/>
            <a:ext cx="228560" cy="1525305"/>
          </a:xfrm>
          <a:custGeom>
            <a:avLst/>
            <a:gdLst/>
            <a:ahLst/>
            <a:cxnLst/>
            <a:rect l="0" t="0" r="0" b="0"/>
            <a:pathLst>
              <a:path w="231140" h="1525397">
                <a:moveTo>
                  <a:pt x="231140" y="0"/>
                </a:moveTo>
                <a:lnTo>
                  <a:pt x="0" y="0"/>
                </a:lnTo>
                <a:lnTo>
                  <a:pt x="0" y="1525397"/>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0" name="Shape 376"/>
          <p:cNvSpPr/>
          <p:nvPr/>
        </p:nvSpPr>
        <p:spPr>
          <a:xfrm>
            <a:off x="2615915" y="3418817"/>
            <a:ext cx="228560" cy="1083880"/>
          </a:xfrm>
          <a:custGeom>
            <a:avLst/>
            <a:gdLst/>
            <a:ahLst/>
            <a:cxnLst/>
            <a:rect l="0" t="0" r="0" b="0"/>
            <a:pathLst>
              <a:path w="231140" h="1083945">
                <a:moveTo>
                  <a:pt x="231140" y="0"/>
                </a:moveTo>
                <a:lnTo>
                  <a:pt x="0" y="0"/>
                </a:lnTo>
                <a:lnTo>
                  <a:pt x="0" y="108394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1" name="Shape 377"/>
          <p:cNvSpPr/>
          <p:nvPr/>
        </p:nvSpPr>
        <p:spPr>
          <a:xfrm>
            <a:off x="2615915" y="3859226"/>
            <a:ext cx="228560" cy="642327"/>
          </a:xfrm>
          <a:custGeom>
            <a:avLst/>
            <a:gdLst/>
            <a:ahLst/>
            <a:cxnLst/>
            <a:rect l="0" t="0" r="0" b="0"/>
            <a:pathLst>
              <a:path w="231140" h="642366">
                <a:moveTo>
                  <a:pt x="231140" y="0"/>
                </a:moveTo>
                <a:lnTo>
                  <a:pt x="0" y="0"/>
                </a:lnTo>
                <a:lnTo>
                  <a:pt x="0" y="64236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2" name="Shape 378"/>
          <p:cNvSpPr/>
          <p:nvPr/>
        </p:nvSpPr>
        <p:spPr>
          <a:xfrm>
            <a:off x="1696651" y="2228645"/>
            <a:ext cx="292356" cy="1732684"/>
          </a:xfrm>
          <a:custGeom>
            <a:avLst/>
            <a:gdLst/>
            <a:ahLst/>
            <a:cxnLst/>
            <a:rect l="0" t="0" r="0" b="0"/>
            <a:pathLst>
              <a:path w="295656" h="1732788">
                <a:moveTo>
                  <a:pt x="49276" y="0"/>
                </a:moveTo>
                <a:lnTo>
                  <a:pt x="246380" y="0"/>
                </a:lnTo>
                <a:cubicBezTo>
                  <a:pt x="273558" y="0"/>
                  <a:pt x="295656" y="22098"/>
                  <a:pt x="295656" y="49276"/>
                </a:cubicBezTo>
                <a:lnTo>
                  <a:pt x="295656" y="1683512"/>
                </a:lnTo>
                <a:cubicBezTo>
                  <a:pt x="295656" y="1710690"/>
                  <a:pt x="273558" y="1732788"/>
                  <a:pt x="246380" y="1732788"/>
                </a:cubicBezTo>
                <a:lnTo>
                  <a:pt x="49276" y="1732788"/>
                </a:lnTo>
                <a:cubicBezTo>
                  <a:pt x="22098" y="1732788"/>
                  <a:pt x="0" y="1710690"/>
                  <a:pt x="0" y="1683512"/>
                </a:cubicBezTo>
                <a:lnTo>
                  <a:pt x="0" y="49276"/>
                </a:lnTo>
                <a:cubicBezTo>
                  <a:pt x="0" y="22098"/>
                  <a:pt x="22098" y="0"/>
                  <a:pt x="49276"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83" name="Shape 380"/>
          <p:cNvSpPr/>
          <p:nvPr/>
        </p:nvSpPr>
        <p:spPr>
          <a:xfrm>
            <a:off x="1696651" y="2228645"/>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01600"/>
          </a:ln>
        </p:spPr>
        <p:style>
          <a:lnRef idx="1">
            <a:srgbClr val="F0AB00"/>
          </a:lnRef>
          <a:fillRef idx="0">
            <a:srgbClr val="000000">
              <a:alpha val="0"/>
            </a:srgbClr>
          </a:fillRef>
          <a:effectRef idx="0">
            <a:scrgbClr r="0" g="0" b="0"/>
          </a:effectRef>
          <a:fontRef idx="none"/>
        </p:style>
        <p:txBody>
          <a:bodyPr/>
          <a:lstStyle/>
          <a:p>
            <a:endParaRPr lang="en-US"/>
          </a:p>
        </p:txBody>
      </p:sp>
      <p:sp>
        <p:nvSpPr>
          <p:cNvPr id="84" name="Rectangle 83"/>
          <p:cNvSpPr/>
          <p:nvPr/>
        </p:nvSpPr>
        <p:spPr>
          <a:xfrm rot="16200001">
            <a:off x="1556279" y="3404955"/>
            <a:ext cx="644534"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LOCK</a:t>
            </a:r>
            <a:endParaRPr lang="en-US" sz="1100">
              <a:solidFill>
                <a:srgbClr val="000000"/>
              </a:solidFill>
              <a:effectLst/>
              <a:latin typeface="Calibri" panose="020F0502020204030204" pitchFamily="34" charset="0"/>
              <a:ea typeface="Calibri" panose="020F0502020204030204" pitchFamily="34" charset="0"/>
            </a:endParaRPr>
          </a:p>
        </p:txBody>
      </p:sp>
      <p:sp>
        <p:nvSpPr>
          <p:cNvPr id="85" name="Shape 383"/>
          <p:cNvSpPr/>
          <p:nvPr/>
        </p:nvSpPr>
        <p:spPr>
          <a:xfrm>
            <a:off x="1842829" y="3961328"/>
            <a:ext cx="86275" cy="741508"/>
          </a:xfrm>
          <a:custGeom>
            <a:avLst/>
            <a:gdLst/>
            <a:ahLst/>
            <a:cxnLst/>
            <a:rect l="0" t="0" r="0" b="0"/>
            <a:pathLst>
              <a:path w="87249" h="741553">
                <a:moveTo>
                  <a:pt x="0" y="0"/>
                </a:moveTo>
                <a:lnTo>
                  <a:pt x="0" y="741553"/>
                </a:lnTo>
                <a:lnTo>
                  <a:pt x="87249"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pic>
        <p:nvPicPr>
          <p:cNvPr id="86" name="Picture 85"/>
          <p:cNvPicPr/>
          <p:nvPr/>
        </p:nvPicPr>
        <p:blipFill>
          <a:blip r:embed="rId3"/>
          <a:stretch>
            <a:fillRect/>
          </a:stretch>
        </p:blipFill>
        <p:spPr>
          <a:xfrm>
            <a:off x="3352832" y="4252395"/>
            <a:ext cx="756509" cy="766526"/>
          </a:xfrm>
          <a:prstGeom prst="rect">
            <a:avLst/>
          </a:prstGeom>
        </p:spPr>
      </p:pic>
      <p:sp>
        <p:nvSpPr>
          <p:cNvPr id="88" name="Shape 386"/>
          <p:cNvSpPr/>
          <p:nvPr/>
        </p:nvSpPr>
        <p:spPr>
          <a:xfrm>
            <a:off x="582986" y="1442308"/>
            <a:ext cx="4190937" cy="4218178"/>
          </a:xfrm>
          <a:custGeom>
            <a:avLst/>
            <a:gdLst/>
            <a:ahLst/>
            <a:cxnLst/>
            <a:rect l="0" t="0" r="0" b="0"/>
            <a:pathLst>
              <a:path w="4238244" h="4218432">
                <a:moveTo>
                  <a:pt x="0" y="159893"/>
                </a:moveTo>
                <a:cubicBezTo>
                  <a:pt x="0" y="71628"/>
                  <a:pt x="71603" y="0"/>
                  <a:pt x="159918" y="0"/>
                </a:cubicBezTo>
                <a:lnTo>
                  <a:pt x="4078351" y="0"/>
                </a:lnTo>
                <a:cubicBezTo>
                  <a:pt x="4166616" y="0"/>
                  <a:pt x="4238244" y="71628"/>
                  <a:pt x="4238244" y="159893"/>
                </a:cubicBezTo>
                <a:lnTo>
                  <a:pt x="4238244" y="4058514"/>
                </a:lnTo>
                <a:cubicBezTo>
                  <a:pt x="4238244" y="4146829"/>
                  <a:pt x="4166616" y="4218432"/>
                  <a:pt x="4078351" y="4218432"/>
                </a:cubicBezTo>
                <a:lnTo>
                  <a:pt x="159918" y="4218432"/>
                </a:lnTo>
                <a:cubicBezTo>
                  <a:pt x="71603" y="4218432"/>
                  <a:pt x="0" y="4146829"/>
                  <a:pt x="0" y="4058514"/>
                </a:cubicBezTo>
                <a:close/>
              </a:path>
            </a:pathLst>
          </a:custGeom>
          <a:ln w="12192" cap="flat">
            <a:miter lim="101600"/>
          </a:ln>
        </p:spPr>
        <p:style>
          <a:lnRef idx="1">
            <a:srgbClr val="CCCCCC"/>
          </a:lnRef>
          <a:fillRef idx="0">
            <a:srgbClr val="000000">
              <a:alpha val="0"/>
            </a:srgbClr>
          </a:fillRef>
          <a:effectRef idx="0">
            <a:scrgbClr r="0" g="0" b="0"/>
          </a:effectRef>
          <a:fontRef idx="none"/>
        </p:style>
        <p:txBody>
          <a:bodyPr/>
          <a:lstStyle/>
          <a:p>
            <a:endParaRPr lang="en-US"/>
          </a:p>
        </p:txBody>
      </p:sp>
      <p:sp>
        <p:nvSpPr>
          <p:cNvPr id="89" name="Rectangle 88"/>
          <p:cNvSpPr/>
          <p:nvPr/>
        </p:nvSpPr>
        <p:spPr>
          <a:xfrm>
            <a:off x="864190" y="5375690"/>
            <a:ext cx="3302733"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BUSINESS OBJECT RUNTIME</a:t>
            </a:r>
            <a:endParaRPr lang="en-US" sz="1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6563226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smtClean="0">
                <a:latin typeface="Cooper Black" panose="0208090404030B020404" pitchFamily="18" charset="0"/>
              </a:rPr>
              <a:t>Explanation of Flight Data Model</a:t>
            </a:r>
            <a:endParaRPr lang="en-IN"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smtClean="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9616</TotalTime>
  <Words>881</Words>
  <Application>Microsoft Office PowerPoint</Application>
  <PresentationFormat>Custom</PresentationFormat>
  <Paragraphs>147</Paragraphs>
  <Slides>18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Evolution of ABAP Programming Model</vt:lpstr>
      <vt:lpstr>Restful ABAP Programming</vt:lpstr>
      <vt:lpstr>Flow of RESTful Application Programming</vt:lpstr>
      <vt:lpstr>Types of Scenario </vt:lpstr>
      <vt:lpstr>BO runtime implementation types</vt:lpstr>
      <vt:lpstr>Flow of Development (Unmanaged Scenario)</vt:lpstr>
      <vt:lpstr>Explanation of Flight Data Model</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292</cp:revision>
  <dcterms:created xsi:type="dcterms:W3CDTF">2013-09-12T13:05:01Z</dcterms:created>
  <dcterms:modified xsi:type="dcterms:W3CDTF">2021-11-25T09:55:24Z</dcterms:modified>
</cp:coreProperties>
</file>